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4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537650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174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28297b92e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28297b92e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612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00dc4f3d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00dc4f3d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93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09a380a9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09a380a9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139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9a380a9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09a380a9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10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9a380a93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9a380a93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92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00dc4f3d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00dc4f3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5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e00dc4f3d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e00dc4f3d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48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8297b92e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8297b92e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406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8297b92e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8297b92e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7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8297b92e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8297b92e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16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28297b92e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28297b92e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07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8297b92e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8297b92e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46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28297b92e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28297b92e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0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8297b92e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8297b92e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3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28297b92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28297b92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235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05575" y="277025"/>
            <a:ext cx="8029626" cy="3716900"/>
          </a:xfrm>
          <a:prstGeom prst="rect">
            <a:avLst/>
          </a:prstGeom>
          <a:noFill/>
          <a:ln>
            <a:noFill/>
          </a:ln>
        </p:spPr>
      </p:pic>
      <p:sp>
        <p:nvSpPr>
          <p:cNvPr id="55" name="Google Shape;55;p13"/>
          <p:cNvSpPr txBox="1"/>
          <p:nvPr/>
        </p:nvSpPr>
        <p:spPr>
          <a:xfrm>
            <a:off x="6413775" y="3738350"/>
            <a:ext cx="2164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Bernat Fornes</a:t>
            </a:r>
            <a:endParaRPr/>
          </a:p>
          <a:p>
            <a:pPr marL="0" lvl="0" indent="0" algn="l" rtl="0">
              <a:spcBef>
                <a:spcPts val="0"/>
              </a:spcBef>
              <a:spcAft>
                <a:spcPts val="0"/>
              </a:spcAft>
              <a:buNone/>
            </a:pPr>
            <a:r>
              <a:rPr lang="es"/>
              <a:t>Ulises Garcia</a:t>
            </a:r>
            <a:endParaRPr/>
          </a:p>
          <a:p>
            <a:pPr marL="0" lvl="0" indent="0" algn="l" rtl="0">
              <a:spcBef>
                <a:spcPts val="0"/>
              </a:spcBef>
              <a:spcAft>
                <a:spcPts val="0"/>
              </a:spcAft>
              <a:buNone/>
            </a:pPr>
            <a:r>
              <a:rPr lang="es"/>
              <a:t>Pol Canales</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PERSONALIZACIÓN</a:t>
            </a:r>
            <a:endParaRPr/>
          </a:p>
        </p:txBody>
      </p:sp>
      <p:sp>
        <p:nvSpPr>
          <p:cNvPr id="116" name="Google Shape;116;p22"/>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Por rapidez y comodidad, utilizamos de nuevo un kmeans para hacer una pequeña segmentación de los 10.000</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Aunque se agrupan en 5 etiquetas, hay dos parejas muy parecidas entre ellas y por ello la propuesta serían tres creatividades distintas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PERSONALIZACIÓN: Grupos para creatividades</a:t>
            </a:r>
            <a:endParaRPr/>
          </a:p>
        </p:txBody>
      </p:sp>
      <p:sp>
        <p:nvSpPr>
          <p:cNvPr id="122" name="Google Shape;122;p23"/>
          <p:cNvSpPr txBox="1">
            <a:spLocks noGrp="1"/>
          </p:cNvSpPr>
          <p:nvPr>
            <p:ph type="body" idx="1"/>
          </p:nvPr>
        </p:nvSpPr>
        <p:spPr>
          <a:xfrm>
            <a:off x="311700" y="1152475"/>
            <a:ext cx="8685900" cy="125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700"/>
              </a:spcBef>
              <a:spcAft>
                <a:spcPts val="0"/>
              </a:spcAft>
              <a:buNone/>
            </a:pPr>
            <a:r>
              <a:rPr lang="es" sz="1000" i="1">
                <a:solidFill>
                  <a:schemeClr val="accent2"/>
                </a:solidFill>
                <a:highlight>
                  <a:srgbClr val="FFFFFF"/>
                </a:highlight>
                <a:latin typeface="Roboto"/>
                <a:ea typeface="Roboto"/>
                <a:cs typeface="Roboto"/>
                <a:sym typeface="Roboto"/>
              </a:rPr>
              <a:t>Clienta TOP, mujer madura, activa, fiel, con varios productos. Interesada principalmente en tarjetas.</a:t>
            </a:r>
            <a:endParaRPr sz="1000" i="1">
              <a:solidFill>
                <a:schemeClr val="accent2"/>
              </a:solidFill>
              <a:highlight>
                <a:srgbClr val="FFFFFF"/>
              </a:highlight>
              <a:latin typeface="Roboto"/>
              <a:ea typeface="Roboto"/>
              <a:cs typeface="Roboto"/>
              <a:sym typeface="Roboto"/>
            </a:endParaRPr>
          </a:p>
          <a:p>
            <a:pPr marL="0" lvl="0" indent="0" algn="l" rtl="0">
              <a:spcBef>
                <a:spcPts val="700"/>
              </a:spcBef>
              <a:spcAft>
                <a:spcPts val="700"/>
              </a:spcAft>
              <a:buNone/>
            </a:pPr>
            <a:r>
              <a:rPr lang="es" sz="1000">
                <a:solidFill>
                  <a:schemeClr val="accent2"/>
                </a:solidFill>
                <a:highlight>
                  <a:srgbClr val="FFFFFF"/>
                </a:highlight>
                <a:latin typeface="Roboto"/>
                <a:ea typeface="Roboto"/>
                <a:cs typeface="Roboto"/>
                <a:sym typeface="Roboto"/>
              </a:rPr>
              <a:t>Imágenes de mujeres adultas jóvenes en situaciones que los estereotipos catalogarían de "exitosas" y "postuniversitarias" tales como riendo con un grupo de amigas adultas jóvenes, liderando una reunión de empresa... El mensaje sería de agradecimiento a su confianza y fidelidad con nosotros. Ahora que la hemos acompañado hasta este buen momento, le ofreceremos la tarjeta que hoy necesita, y para el futuro, su nuevo plan de pensiones.</a:t>
            </a:r>
            <a:endParaRPr sz="1000">
              <a:solidFill>
                <a:srgbClr val="1D1C1D"/>
              </a:solidFill>
            </a:endParaRPr>
          </a:p>
        </p:txBody>
      </p:sp>
      <p:sp>
        <p:nvSpPr>
          <p:cNvPr id="123" name="Google Shape;123;p23"/>
          <p:cNvSpPr txBox="1">
            <a:spLocks noGrp="1"/>
          </p:cNvSpPr>
          <p:nvPr>
            <p:ph type="body" idx="1"/>
          </p:nvPr>
        </p:nvSpPr>
        <p:spPr>
          <a:xfrm>
            <a:off x="311700" y="2540000"/>
            <a:ext cx="8685900" cy="1101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700"/>
              </a:spcBef>
              <a:spcAft>
                <a:spcPts val="0"/>
              </a:spcAft>
              <a:buNone/>
            </a:pPr>
            <a:r>
              <a:rPr lang="es" sz="1000" i="1">
                <a:solidFill>
                  <a:schemeClr val="accent2"/>
                </a:solidFill>
                <a:highlight>
                  <a:srgbClr val="FFFFFF"/>
                </a:highlight>
                <a:latin typeface="Roboto"/>
                <a:ea typeface="Roboto"/>
                <a:cs typeface="Roboto"/>
                <a:sym typeface="Roboto"/>
              </a:rPr>
              <a:t>Cliente riesgo, por tanto hombre joven, inactivo, con pocos productos.</a:t>
            </a:r>
            <a:endParaRPr sz="1000" i="1">
              <a:solidFill>
                <a:schemeClr val="accent2"/>
              </a:solidFill>
              <a:highlight>
                <a:srgbClr val="FFFFFF"/>
              </a:highlight>
              <a:latin typeface="Roboto"/>
              <a:ea typeface="Roboto"/>
              <a:cs typeface="Roboto"/>
              <a:sym typeface="Roboto"/>
            </a:endParaRPr>
          </a:p>
          <a:p>
            <a:pPr marL="0" lvl="0" indent="0" algn="l" rtl="0">
              <a:spcBef>
                <a:spcPts val="700"/>
              </a:spcBef>
              <a:spcAft>
                <a:spcPts val="0"/>
              </a:spcAft>
              <a:buNone/>
            </a:pPr>
            <a:r>
              <a:rPr lang="es" sz="1000">
                <a:solidFill>
                  <a:schemeClr val="accent2"/>
                </a:solidFill>
                <a:highlight>
                  <a:srgbClr val="FFFFFF"/>
                </a:highlight>
                <a:latin typeface="Roboto"/>
                <a:ea typeface="Roboto"/>
                <a:cs typeface="Roboto"/>
                <a:sym typeface="Roboto"/>
              </a:rPr>
              <a:t>Imágenes de hombres jóvenes en situaciones que entenderíamos como de libertad y aventura, lejos de ataduras, como practicando deportes extremos, tomando unas copas de tardeo con amigas y amigos... El mensaje sería que le ofrecemos nuestras tarjetas (ambas) porque con ellas será más libre por todas las ventajas que tienen. Mencionaremos que también tenemos otros productos para su libertad en el futuro como los planes de pensiones, destacando sus ventajas fiscales.</a:t>
            </a:r>
            <a:endParaRPr sz="1000">
              <a:solidFill>
                <a:schemeClr val="accent2"/>
              </a:solidFill>
              <a:highlight>
                <a:srgbClr val="FFFFFF"/>
              </a:highlight>
              <a:latin typeface="Roboto"/>
              <a:ea typeface="Roboto"/>
              <a:cs typeface="Roboto"/>
              <a:sym typeface="Roboto"/>
            </a:endParaRPr>
          </a:p>
          <a:p>
            <a:pPr marL="0" lvl="0" indent="0" algn="l" rtl="0">
              <a:spcBef>
                <a:spcPts val="700"/>
              </a:spcBef>
              <a:spcAft>
                <a:spcPts val="700"/>
              </a:spcAft>
              <a:buNone/>
            </a:pPr>
            <a:endParaRPr sz="1000" i="1">
              <a:solidFill>
                <a:schemeClr val="accent2"/>
              </a:solidFill>
              <a:highlight>
                <a:srgbClr val="FFFFFF"/>
              </a:highlight>
              <a:latin typeface="Roboto"/>
              <a:ea typeface="Roboto"/>
              <a:cs typeface="Roboto"/>
              <a:sym typeface="Roboto"/>
            </a:endParaRPr>
          </a:p>
        </p:txBody>
      </p:sp>
      <p:sp>
        <p:nvSpPr>
          <p:cNvPr id="124" name="Google Shape;124;p23"/>
          <p:cNvSpPr txBox="1">
            <a:spLocks noGrp="1"/>
          </p:cNvSpPr>
          <p:nvPr>
            <p:ph type="body" idx="1"/>
          </p:nvPr>
        </p:nvSpPr>
        <p:spPr>
          <a:xfrm>
            <a:off x="311700" y="3777825"/>
            <a:ext cx="8685900" cy="125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700"/>
              </a:spcBef>
              <a:spcAft>
                <a:spcPts val="0"/>
              </a:spcAft>
              <a:buNone/>
            </a:pPr>
            <a:r>
              <a:rPr lang="es" sz="1000" i="1">
                <a:solidFill>
                  <a:schemeClr val="accent2"/>
                </a:solidFill>
                <a:highlight>
                  <a:srgbClr val="FFFFFF"/>
                </a:highlight>
                <a:latin typeface="Roboto"/>
                <a:ea typeface="Roboto"/>
                <a:cs typeface="Roboto"/>
                <a:sym typeface="Roboto"/>
              </a:rPr>
              <a:t>Interesados e interesadas en vinculaciones de ahorro e inversión a largo plazo</a:t>
            </a:r>
            <a:endParaRPr sz="1000" i="1">
              <a:solidFill>
                <a:schemeClr val="accent2"/>
              </a:solidFill>
              <a:highlight>
                <a:srgbClr val="FFFFFF"/>
              </a:highlight>
              <a:latin typeface="Roboto"/>
              <a:ea typeface="Roboto"/>
              <a:cs typeface="Roboto"/>
              <a:sym typeface="Roboto"/>
            </a:endParaRPr>
          </a:p>
          <a:p>
            <a:pPr marL="0" lvl="0" indent="0" algn="l" rtl="0">
              <a:spcBef>
                <a:spcPts val="700"/>
              </a:spcBef>
              <a:spcAft>
                <a:spcPts val="700"/>
              </a:spcAft>
              <a:buNone/>
            </a:pPr>
            <a:r>
              <a:rPr lang="es" sz="1000">
                <a:solidFill>
                  <a:schemeClr val="accent2"/>
                </a:solidFill>
                <a:highlight>
                  <a:srgbClr val="FFFFFF"/>
                </a:highlight>
                <a:latin typeface="Roboto"/>
                <a:ea typeface="Roboto"/>
                <a:cs typeface="Roboto"/>
                <a:sym typeface="Roboto"/>
              </a:rPr>
              <a:t>Imágenes de hombres y mujeres jóvenes adultos, así como parejas, en situaciones en las que ganan o gastan dinero. Estrenando un coche, mudándose a una casa nueva, recibiendo las llaves de un nuevo negocio... Ofreceremos inversiones seguras mediante depósitos a largo plazo e hipotecas</a:t>
            </a:r>
            <a:endParaRPr sz="10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PERSONALIZACIÓN: Creatividad 1 (etiquetas 0 y 3)</a:t>
            </a:r>
            <a:endParaRPr/>
          </a:p>
        </p:txBody>
      </p:sp>
      <p:sp>
        <p:nvSpPr>
          <p:cNvPr id="130" name="Google Shape;130;p24"/>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p:txBody>
      </p:sp>
      <p:pic>
        <p:nvPicPr>
          <p:cNvPr id="131" name="Google Shape;131;p24"/>
          <p:cNvPicPr preferRelativeResize="0"/>
          <p:nvPr/>
        </p:nvPicPr>
        <p:blipFill>
          <a:blip r:embed="rId3">
            <a:alphaModFix/>
          </a:blip>
          <a:stretch>
            <a:fillRect/>
          </a:stretch>
        </p:blipFill>
        <p:spPr>
          <a:xfrm>
            <a:off x="4830698" y="1017725"/>
            <a:ext cx="3855800" cy="2653275"/>
          </a:xfrm>
          <a:prstGeom prst="rect">
            <a:avLst/>
          </a:prstGeom>
          <a:noFill/>
          <a:ln>
            <a:noFill/>
          </a:ln>
        </p:spPr>
      </p:pic>
      <p:pic>
        <p:nvPicPr>
          <p:cNvPr id="132" name="Google Shape;132;p24"/>
          <p:cNvPicPr preferRelativeResize="0"/>
          <p:nvPr/>
        </p:nvPicPr>
        <p:blipFill>
          <a:blip r:embed="rId4">
            <a:alphaModFix/>
          </a:blip>
          <a:stretch>
            <a:fillRect/>
          </a:stretch>
        </p:blipFill>
        <p:spPr>
          <a:xfrm>
            <a:off x="507525" y="1017726"/>
            <a:ext cx="4526624" cy="2488900"/>
          </a:xfrm>
          <a:prstGeom prst="rect">
            <a:avLst/>
          </a:prstGeom>
          <a:noFill/>
          <a:ln>
            <a:noFill/>
          </a:ln>
        </p:spPr>
      </p:pic>
      <p:pic>
        <p:nvPicPr>
          <p:cNvPr id="133" name="Google Shape;133;p24"/>
          <p:cNvPicPr preferRelativeResize="0"/>
          <p:nvPr/>
        </p:nvPicPr>
        <p:blipFill>
          <a:blip r:embed="rId5">
            <a:alphaModFix/>
          </a:blip>
          <a:stretch>
            <a:fillRect/>
          </a:stretch>
        </p:blipFill>
        <p:spPr>
          <a:xfrm>
            <a:off x="3062775" y="3212171"/>
            <a:ext cx="4880676" cy="1811200"/>
          </a:xfrm>
          <a:prstGeom prst="rect">
            <a:avLst/>
          </a:prstGeom>
          <a:noFill/>
          <a:ln>
            <a:noFill/>
          </a:ln>
        </p:spPr>
      </p:pic>
      <p:pic>
        <p:nvPicPr>
          <p:cNvPr id="134" name="Google Shape;134;p24"/>
          <p:cNvPicPr preferRelativeResize="0"/>
          <p:nvPr/>
        </p:nvPicPr>
        <p:blipFill>
          <a:blip r:embed="rId6">
            <a:alphaModFix/>
          </a:blip>
          <a:stretch>
            <a:fillRect/>
          </a:stretch>
        </p:blipFill>
        <p:spPr>
          <a:xfrm>
            <a:off x="230475" y="2296375"/>
            <a:ext cx="3354875" cy="223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PERSONALIZACIÓN: Creatividad 2 (etiquetas 1 y 4)</a:t>
            </a:r>
            <a:endParaRPr/>
          </a:p>
        </p:txBody>
      </p:sp>
      <p:pic>
        <p:nvPicPr>
          <p:cNvPr id="140" name="Google Shape;140;p25"/>
          <p:cNvPicPr preferRelativeResize="0"/>
          <p:nvPr/>
        </p:nvPicPr>
        <p:blipFill>
          <a:blip r:embed="rId3">
            <a:alphaModFix/>
          </a:blip>
          <a:stretch>
            <a:fillRect/>
          </a:stretch>
        </p:blipFill>
        <p:spPr>
          <a:xfrm>
            <a:off x="3673050" y="2652275"/>
            <a:ext cx="4846156" cy="2419350"/>
          </a:xfrm>
          <a:prstGeom prst="rect">
            <a:avLst/>
          </a:prstGeom>
          <a:noFill/>
          <a:ln>
            <a:noFill/>
          </a:ln>
        </p:spPr>
      </p:pic>
      <p:pic>
        <p:nvPicPr>
          <p:cNvPr id="141" name="Google Shape;141;p25"/>
          <p:cNvPicPr preferRelativeResize="0"/>
          <p:nvPr/>
        </p:nvPicPr>
        <p:blipFill>
          <a:blip r:embed="rId4">
            <a:alphaModFix/>
          </a:blip>
          <a:stretch>
            <a:fillRect/>
          </a:stretch>
        </p:blipFill>
        <p:spPr>
          <a:xfrm>
            <a:off x="5641000" y="1062796"/>
            <a:ext cx="1800779" cy="2021877"/>
          </a:xfrm>
          <a:prstGeom prst="rect">
            <a:avLst/>
          </a:prstGeom>
          <a:noFill/>
          <a:ln>
            <a:noFill/>
          </a:ln>
        </p:spPr>
      </p:pic>
      <p:pic>
        <p:nvPicPr>
          <p:cNvPr id="142" name="Google Shape;142;p25"/>
          <p:cNvPicPr preferRelativeResize="0"/>
          <p:nvPr/>
        </p:nvPicPr>
        <p:blipFill>
          <a:blip r:embed="rId5">
            <a:alphaModFix/>
          </a:blip>
          <a:stretch>
            <a:fillRect/>
          </a:stretch>
        </p:blipFill>
        <p:spPr>
          <a:xfrm>
            <a:off x="140575" y="938600"/>
            <a:ext cx="3743851" cy="2495901"/>
          </a:xfrm>
          <a:prstGeom prst="rect">
            <a:avLst/>
          </a:prstGeom>
          <a:noFill/>
          <a:ln>
            <a:noFill/>
          </a:ln>
        </p:spPr>
      </p:pic>
      <p:pic>
        <p:nvPicPr>
          <p:cNvPr id="143" name="Google Shape;143;p25"/>
          <p:cNvPicPr preferRelativeResize="0"/>
          <p:nvPr/>
        </p:nvPicPr>
        <p:blipFill>
          <a:blip r:embed="rId6">
            <a:alphaModFix/>
          </a:blip>
          <a:stretch>
            <a:fillRect/>
          </a:stretch>
        </p:blipFill>
        <p:spPr>
          <a:xfrm>
            <a:off x="372099" y="2866654"/>
            <a:ext cx="3413975" cy="2276846"/>
          </a:xfrm>
          <a:prstGeom prst="rect">
            <a:avLst/>
          </a:prstGeom>
          <a:noFill/>
          <a:ln>
            <a:noFill/>
          </a:ln>
        </p:spPr>
      </p:pic>
      <p:pic>
        <p:nvPicPr>
          <p:cNvPr id="144" name="Google Shape;144;p25"/>
          <p:cNvPicPr preferRelativeResize="0"/>
          <p:nvPr/>
        </p:nvPicPr>
        <p:blipFill>
          <a:blip r:embed="rId7">
            <a:alphaModFix/>
          </a:blip>
          <a:stretch>
            <a:fillRect/>
          </a:stretch>
        </p:blipFill>
        <p:spPr>
          <a:xfrm>
            <a:off x="2835852" y="1986923"/>
            <a:ext cx="2805150" cy="202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PERSONALIZACIÓN: Creatividad 3 (etiqueta 2)</a:t>
            </a:r>
            <a:endParaRPr/>
          </a:p>
        </p:txBody>
      </p:sp>
      <p:pic>
        <p:nvPicPr>
          <p:cNvPr id="150" name="Google Shape;150;p26"/>
          <p:cNvPicPr preferRelativeResize="0"/>
          <p:nvPr/>
        </p:nvPicPr>
        <p:blipFill>
          <a:blip r:embed="rId3">
            <a:alphaModFix/>
          </a:blip>
          <a:stretch>
            <a:fillRect/>
          </a:stretch>
        </p:blipFill>
        <p:spPr>
          <a:xfrm>
            <a:off x="152400" y="1170125"/>
            <a:ext cx="4276725" cy="2857500"/>
          </a:xfrm>
          <a:prstGeom prst="rect">
            <a:avLst/>
          </a:prstGeom>
          <a:noFill/>
          <a:ln>
            <a:noFill/>
          </a:ln>
        </p:spPr>
      </p:pic>
      <p:pic>
        <p:nvPicPr>
          <p:cNvPr id="151" name="Google Shape;151;p26"/>
          <p:cNvPicPr preferRelativeResize="0"/>
          <p:nvPr/>
        </p:nvPicPr>
        <p:blipFill>
          <a:blip r:embed="rId4">
            <a:alphaModFix/>
          </a:blip>
          <a:stretch>
            <a:fillRect/>
          </a:stretch>
        </p:blipFill>
        <p:spPr>
          <a:xfrm>
            <a:off x="4280075" y="2987124"/>
            <a:ext cx="3725322" cy="2095500"/>
          </a:xfrm>
          <a:prstGeom prst="rect">
            <a:avLst/>
          </a:prstGeom>
          <a:noFill/>
          <a:ln>
            <a:noFill/>
          </a:ln>
        </p:spPr>
      </p:pic>
      <p:pic>
        <p:nvPicPr>
          <p:cNvPr id="152" name="Google Shape;152;p26"/>
          <p:cNvPicPr preferRelativeResize="0"/>
          <p:nvPr/>
        </p:nvPicPr>
        <p:blipFill>
          <a:blip r:embed="rId5">
            <a:alphaModFix/>
          </a:blip>
          <a:stretch>
            <a:fillRect/>
          </a:stretch>
        </p:blipFill>
        <p:spPr>
          <a:xfrm>
            <a:off x="1384600" y="3475125"/>
            <a:ext cx="2895480" cy="1206450"/>
          </a:xfrm>
          <a:prstGeom prst="rect">
            <a:avLst/>
          </a:prstGeom>
          <a:noFill/>
          <a:ln>
            <a:noFill/>
          </a:ln>
        </p:spPr>
      </p:pic>
      <p:pic>
        <p:nvPicPr>
          <p:cNvPr id="153" name="Google Shape;153;p26"/>
          <p:cNvPicPr preferRelativeResize="0"/>
          <p:nvPr/>
        </p:nvPicPr>
        <p:blipFill>
          <a:blip r:embed="rId6">
            <a:alphaModFix/>
          </a:blip>
          <a:stretch>
            <a:fillRect/>
          </a:stretch>
        </p:blipFill>
        <p:spPr>
          <a:xfrm>
            <a:off x="4429113" y="1078025"/>
            <a:ext cx="4276725" cy="209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SEGUIMIENTO</a:t>
            </a:r>
            <a:endParaRPr/>
          </a:p>
        </p:txBody>
      </p:sp>
      <p:sp>
        <p:nvSpPr>
          <p:cNvPr id="159" name="Google Shape;159;p27"/>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150" dirty="0">
              <a:solidFill>
                <a:srgbClr val="1D1C1D"/>
              </a:solidFill>
            </a:endParaRPr>
          </a:p>
          <a:p>
            <a:pPr marL="457200" lvl="0" indent="-333375" algn="l" rtl="0">
              <a:spcBef>
                <a:spcPts val="0"/>
              </a:spcBef>
              <a:spcAft>
                <a:spcPts val="0"/>
              </a:spcAft>
              <a:buClr>
                <a:srgbClr val="1D1C1D"/>
              </a:buClr>
              <a:buSzPts val="1650"/>
              <a:buChar char="-"/>
            </a:pPr>
            <a:r>
              <a:rPr lang="es" sz="1650" dirty="0">
                <a:solidFill>
                  <a:srgbClr val="1D1C1D"/>
                </a:solidFill>
              </a:rPr>
              <a:t>La medición del nivel de efectividad de una campaña estableciendo los KPI adecuados es una de las labores más importantes del departamento de Marketing</a:t>
            </a:r>
            <a:endParaRPr sz="1650" dirty="0">
              <a:solidFill>
                <a:srgbClr val="1D1C1D"/>
              </a:solidFill>
            </a:endParaRPr>
          </a:p>
          <a:p>
            <a:pPr marL="914400" lvl="0" indent="0" algn="l" rtl="0">
              <a:spcBef>
                <a:spcPts val="0"/>
              </a:spcBef>
              <a:spcAft>
                <a:spcPts val="0"/>
              </a:spcAft>
              <a:buNone/>
            </a:pPr>
            <a:endParaRPr sz="1650" dirty="0">
              <a:solidFill>
                <a:srgbClr val="1D1C1D"/>
              </a:solidFill>
            </a:endParaRPr>
          </a:p>
          <a:p>
            <a:pPr marL="457200" lvl="0" indent="-333375" algn="l" rtl="0">
              <a:spcBef>
                <a:spcPts val="0"/>
              </a:spcBef>
              <a:spcAft>
                <a:spcPts val="0"/>
              </a:spcAft>
              <a:buClr>
                <a:srgbClr val="1D1C1D"/>
              </a:buClr>
              <a:buSzPts val="1650"/>
              <a:buChar char="-"/>
            </a:pPr>
            <a:r>
              <a:rPr lang="es" sz="1650" dirty="0">
                <a:solidFill>
                  <a:srgbClr val="1D1C1D"/>
                </a:solidFill>
              </a:rPr>
              <a:t>El foco principal será establecer la tasa de conversión y el retorno obtenido</a:t>
            </a:r>
            <a:endParaRPr sz="1650" dirty="0">
              <a:solidFill>
                <a:srgbClr val="1D1C1D"/>
              </a:solidFill>
            </a:endParaRPr>
          </a:p>
          <a:p>
            <a:pPr marL="914400" lvl="0" indent="0" algn="l" rtl="0">
              <a:spcBef>
                <a:spcPts val="0"/>
              </a:spcBef>
              <a:spcAft>
                <a:spcPts val="0"/>
              </a:spcAft>
              <a:buNone/>
            </a:pPr>
            <a:endParaRPr sz="1650" dirty="0">
              <a:solidFill>
                <a:srgbClr val="1D1C1D"/>
              </a:solidFill>
            </a:endParaRPr>
          </a:p>
          <a:p>
            <a:pPr marL="457200" lvl="0" indent="-333375" algn="l" rtl="0">
              <a:spcBef>
                <a:spcPts val="0"/>
              </a:spcBef>
              <a:spcAft>
                <a:spcPts val="0"/>
              </a:spcAft>
              <a:buClr>
                <a:srgbClr val="1D1C1D"/>
              </a:buClr>
              <a:buSzPts val="1650"/>
              <a:buChar char="-"/>
            </a:pPr>
            <a:r>
              <a:rPr lang="es" sz="1650" dirty="0">
                <a:solidFill>
                  <a:srgbClr val="1D1C1D"/>
                </a:solidFill>
              </a:rPr>
              <a:t>Para ello se puede aplicar el equivalente a un embudo de ventas que nos diga cuántos clientes pasan de un nivel del embudo al siguiente:</a:t>
            </a:r>
            <a:endParaRPr sz="1650" dirty="0">
              <a:solidFill>
                <a:srgbClr val="1D1C1D"/>
              </a:solidFill>
            </a:endParaRPr>
          </a:p>
          <a:p>
            <a:pPr marL="0" lvl="0" indent="0" algn="l" rtl="0">
              <a:spcBef>
                <a:spcPts val="0"/>
              </a:spcBef>
              <a:spcAft>
                <a:spcPts val="0"/>
              </a:spcAft>
              <a:buNone/>
            </a:pPr>
            <a:endParaRPr sz="1650" dirty="0">
              <a:solidFill>
                <a:srgbClr val="1D1C1D"/>
              </a:solidFill>
            </a:endParaRPr>
          </a:p>
          <a:p>
            <a:pPr marL="0" lvl="0" indent="0" algn="l" rtl="0">
              <a:spcBef>
                <a:spcPts val="0"/>
              </a:spcBef>
              <a:spcAft>
                <a:spcPts val="0"/>
              </a:spcAft>
              <a:buNone/>
            </a:pPr>
            <a:r>
              <a:rPr lang="es" sz="1650" dirty="0">
                <a:solidFill>
                  <a:srgbClr val="1D1C1D"/>
                </a:solidFill>
              </a:rPr>
              <a:t>	10.000 Correos	correo abierto	</a:t>
            </a:r>
            <a:r>
              <a:rPr lang="es" sz="1650" dirty="0" smtClean="0">
                <a:solidFill>
                  <a:srgbClr val="1D1C1D"/>
                </a:solidFill>
              </a:rPr>
              <a:t>clican</a:t>
            </a:r>
            <a:r>
              <a:rPr lang="es" sz="1650" dirty="0">
                <a:solidFill>
                  <a:srgbClr val="1D1C1D"/>
                </a:solidFill>
              </a:rPr>
              <a:t>	</a:t>
            </a:r>
            <a:endParaRPr lang="es" sz="1650" dirty="0" smtClean="0">
              <a:solidFill>
                <a:srgbClr val="1D1C1D"/>
              </a:solidFill>
            </a:endParaRPr>
          </a:p>
          <a:p>
            <a:pPr marL="0" lvl="0" indent="0" algn="l" rtl="0">
              <a:spcBef>
                <a:spcPts val="0"/>
              </a:spcBef>
              <a:spcAft>
                <a:spcPts val="0"/>
              </a:spcAft>
              <a:buNone/>
            </a:pPr>
            <a:r>
              <a:rPr lang="es" sz="1650" dirty="0">
                <a:solidFill>
                  <a:srgbClr val="1D1C1D"/>
                </a:solidFill>
              </a:rPr>
              <a:t>	</a:t>
            </a:r>
            <a:r>
              <a:rPr lang="es" sz="1650" dirty="0" smtClean="0">
                <a:solidFill>
                  <a:srgbClr val="1D1C1D"/>
                </a:solidFill>
              </a:rPr>
              <a:t>navegan </a:t>
            </a:r>
            <a:r>
              <a:rPr lang="es" sz="1650" dirty="0">
                <a:solidFill>
                  <a:srgbClr val="1D1C1D"/>
                </a:solidFill>
              </a:rPr>
              <a:t>por la landing page		</a:t>
            </a:r>
            <a:r>
              <a:rPr lang="es" sz="1650" dirty="0" smtClean="0">
                <a:solidFill>
                  <a:srgbClr val="1D1C1D"/>
                </a:solidFill>
              </a:rPr>
              <a:t>solicitan </a:t>
            </a:r>
            <a:r>
              <a:rPr lang="es" sz="1650" dirty="0">
                <a:solidFill>
                  <a:srgbClr val="1D1C1D"/>
                </a:solidFill>
              </a:rPr>
              <a:t>info	</a:t>
            </a:r>
            <a:r>
              <a:rPr lang="es" sz="1650" dirty="0" smtClean="0">
                <a:solidFill>
                  <a:srgbClr val="1D1C1D"/>
                </a:solidFill>
              </a:rPr>
              <a:t>contratan</a:t>
            </a:r>
            <a:endParaRPr sz="1650" dirty="0">
              <a:solidFill>
                <a:srgbClr val="1D1C1D"/>
              </a:solidFill>
            </a:endParaRPr>
          </a:p>
          <a:p>
            <a:pPr marL="914400" lvl="0" indent="0" algn="l" rtl="0">
              <a:spcBef>
                <a:spcPts val="0"/>
              </a:spcBef>
              <a:spcAft>
                <a:spcPts val="0"/>
              </a:spcAft>
              <a:buNone/>
            </a:pPr>
            <a:endParaRPr sz="1650" dirty="0">
              <a:solidFill>
                <a:srgbClr val="1D1C1D"/>
              </a:solidFill>
            </a:endParaRPr>
          </a:p>
          <a:p>
            <a:pPr marL="914400" lvl="0" indent="0" algn="l" rtl="0">
              <a:spcBef>
                <a:spcPts val="0"/>
              </a:spcBef>
              <a:spcAft>
                <a:spcPts val="0"/>
              </a:spcAft>
              <a:buNone/>
            </a:pPr>
            <a:endParaRPr sz="1650" dirty="0">
              <a:solidFill>
                <a:srgbClr val="1D1C1D"/>
              </a:solidFill>
            </a:endParaRPr>
          </a:p>
          <a:p>
            <a:pPr marL="457200" lvl="0" indent="-333375" algn="l" rtl="0">
              <a:spcBef>
                <a:spcPts val="0"/>
              </a:spcBef>
              <a:spcAft>
                <a:spcPts val="0"/>
              </a:spcAft>
              <a:buClr>
                <a:srgbClr val="1D1C1D"/>
              </a:buClr>
              <a:buSzPts val="1650"/>
              <a:buChar char="-"/>
            </a:pPr>
            <a:r>
              <a:rPr lang="es" sz="1650" dirty="0">
                <a:solidFill>
                  <a:srgbClr val="1D1C1D"/>
                </a:solidFill>
              </a:rPr>
              <a:t>Al tener tres creatividades se puede medir junto o por separado</a:t>
            </a:r>
            <a:endParaRPr sz="1650" dirty="0">
              <a:solidFill>
                <a:srgbClr val="1D1C1D"/>
              </a:solidFill>
            </a:endParaRPr>
          </a:p>
        </p:txBody>
      </p:sp>
      <p:sp>
        <p:nvSpPr>
          <p:cNvPr id="160" name="Google Shape;160;p27"/>
          <p:cNvSpPr/>
          <p:nvPr/>
        </p:nvSpPr>
        <p:spPr>
          <a:xfrm>
            <a:off x="2822412" y="3616776"/>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5622875" y="3616776"/>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73295" y="3851235"/>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574643" y="3616776"/>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4285854" y="3866750"/>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6305881" y="3866750"/>
            <a:ext cx="271800" cy="14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SEGUIMIENTO</a:t>
            </a:r>
            <a:endParaRPr/>
          </a:p>
        </p:txBody>
      </p:sp>
      <p:sp>
        <p:nvSpPr>
          <p:cNvPr id="171" name="Google Shape;171;p28"/>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Sería interesante ver el rendimiento real de la campaña comparando su efectividad con la de un grupo de control. Es decir, comprobamos el retorno obtenido por los clientes impactados para ver el porcentaje sobre lo esperado. Y hacemos lo propio con un grupo de clientes no impactados similar (por ejemplo los siguientes 10.000 del mismo listado). En la comparación entre estos porcentajes veremos si el impacto ha incrementado este porcentaje de éxito respecto a no haber hecho nada.</a:t>
            </a:r>
            <a:endParaRPr sz="1650">
              <a:solidFill>
                <a:srgbClr val="1D1C1D"/>
              </a:solidFill>
            </a:endParaRPr>
          </a:p>
          <a:p>
            <a:pPr marL="0" lvl="0" indent="0" algn="l" rtl="0">
              <a:spcBef>
                <a:spcPts val="0"/>
              </a:spcBef>
              <a:spcAft>
                <a:spcPts val="0"/>
              </a:spcAft>
              <a:buNone/>
            </a:pPr>
            <a:endParaRPr sz="1650">
              <a:solidFill>
                <a:srgbClr val="1D1C1D"/>
              </a:solidFill>
            </a:endParaRPr>
          </a:p>
          <a:p>
            <a:pPr marL="0" lvl="0" indent="0" algn="l" rtl="0">
              <a:spcBef>
                <a:spcPts val="0"/>
              </a:spcBef>
              <a:spcAft>
                <a:spcPts val="0"/>
              </a:spcAft>
              <a:buNone/>
            </a:pPr>
            <a:endParaRPr sz="1650">
              <a:solidFill>
                <a:srgbClr val="1D1C1D"/>
              </a:solidFill>
            </a:endParaRPr>
          </a:p>
          <a:p>
            <a:pPr marL="0" lvl="0" indent="0" algn="l" rtl="0">
              <a:spcBef>
                <a:spcPts val="0"/>
              </a:spcBef>
              <a:spcAft>
                <a:spcPts val="0"/>
              </a:spcAft>
              <a:buNone/>
            </a:pPr>
            <a:r>
              <a:rPr lang="es" sz="1650">
                <a:solidFill>
                  <a:srgbClr val="1D1C1D"/>
                </a:solidFill>
              </a:rPr>
              <a:t>								</a:t>
            </a:r>
            <a:endParaRPr sz="1650">
              <a:solidFill>
                <a:srgbClr val="1D1C1D"/>
              </a:solidFill>
            </a:endParaRPr>
          </a:p>
          <a:p>
            <a:pPr marL="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Cuánto mayor sería la diferencia a favor de la campaña, más efectiva ha sido</a:t>
            </a:r>
            <a:endParaRPr sz="1650">
              <a:solidFill>
                <a:srgbClr val="1D1C1D"/>
              </a:solidFill>
            </a:endParaRPr>
          </a:p>
        </p:txBody>
      </p:sp>
      <p:sp>
        <p:nvSpPr>
          <p:cNvPr id="172" name="Google Shape;172;p28"/>
          <p:cNvSpPr txBox="1"/>
          <p:nvPr/>
        </p:nvSpPr>
        <p:spPr>
          <a:xfrm>
            <a:off x="817975" y="3317800"/>
            <a:ext cx="27756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t>Retorno real / Retorno esperado</a:t>
            </a:r>
            <a:endParaRPr/>
          </a:p>
          <a:p>
            <a:pPr marL="0" lvl="0" indent="0" algn="l" rtl="0">
              <a:spcBef>
                <a:spcPts val="0"/>
              </a:spcBef>
              <a:spcAft>
                <a:spcPts val="0"/>
              </a:spcAft>
              <a:buNone/>
            </a:pPr>
            <a:endParaRPr/>
          </a:p>
          <a:p>
            <a:pPr marL="0" lvl="0" indent="0" algn="l" rtl="0">
              <a:spcBef>
                <a:spcPts val="0"/>
              </a:spcBef>
              <a:spcAft>
                <a:spcPts val="0"/>
              </a:spcAft>
              <a:buNone/>
            </a:pPr>
            <a:r>
              <a:rPr lang="es"/>
              <a:t>10.000 campaña</a:t>
            </a:r>
            <a:endParaRPr/>
          </a:p>
        </p:txBody>
      </p:sp>
      <p:sp>
        <p:nvSpPr>
          <p:cNvPr id="173" name="Google Shape;173;p28"/>
          <p:cNvSpPr txBox="1"/>
          <p:nvPr/>
        </p:nvSpPr>
        <p:spPr>
          <a:xfrm>
            <a:off x="5989250" y="3317800"/>
            <a:ext cx="27756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t>Retorno real / Retorno esperado</a:t>
            </a:r>
            <a:endParaRPr/>
          </a:p>
          <a:p>
            <a:pPr marL="0" lvl="0" indent="0" algn="l" rtl="0">
              <a:spcBef>
                <a:spcPts val="0"/>
              </a:spcBef>
              <a:spcAft>
                <a:spcPts val="0"/>
              </a:spcAft>
              <a:buNone/>
            </a:pPr>
            <a:endParaRPr/>
          </a:p>
          <a:p>
            <a:pPr marL="0" lvl="0" indent="0" algn="l" rtl="0">
              <a:spcBef>
                <a:spcPts val="0"/>
              </a:spcBef>
              <a:spcAft>
                <a:spcPts val="0"/>
              </a:spcAft>
              <a:buNone/>
            </a:pPr>
            <a:r>
              <a:rPr lang="es"/>
              <a:t>10.000 siguientes</a:t>
            </a:r>
            <a:endParaRPr/>
          </a:p>
        </p:txBody>
      </p:sp>
      <p:sp>
        <p:nvSpPr>
          <p:cNvPr id="174" name="Google Shape;174;p28"/>
          <p:cNvSpPr/>
          <p:nvPr/>
        </p:nvSpPr>
        <p:spPr>
          <a:xfrm>
            <a:off x="3633250" y="3317800"/>
            <a:ext cx="2316300" cy="2379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ANÁLISIS: Situación inicial</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71600" lvl="0" indent="457200" algn="l" rtl="0">
              <a:spcBef>
                <a:spcPts val="0"/>
              </a:spcBef>
              <a:spcAft>
                <a:spcPts val="0"/>
              </a:spcAft>
              <a:buNone/>
            </a:pPr>
            <a:r>
              <a:rPr lang="es" sz="2150">
                <a:solidFill>
                  <a:srgbClr val="1D1C1D"/>
                </a:solidFill>
              </a:rPr>
              <a:t>+					+					= </a:t>
            </a:r>
            <a:endParaRPr sz="2150">
              <a:solidFill>
                <a:srgbClr val="1D1C1D"/>
              </a:solidFill>
            </a:endParaRPr>
          </a:p>
          <a:p>
            <a:pPr marL="0" lvl="0" indent="0" algn="l" rtl="0">
              <a:spcBef>
                <a:spcPts val="0"/>
              </a:spcBef>
              <a:spcAft>
                <a:spcPts val="0"/>
              </a:spcAft>
              <a:buNone/>
            </a:pPr>
            <a:endParaRPr sz="1150">
              <a:solidFill>
                <a:srgbClr val="1D1C1D"/>
              </a:solidFill>
            </a:endParaRPr>
          </a:p>
          <a:p>
            <a:pPr marL="0" lvl="0" indent="0" algn="l" rtl="0">
              <a:spcBef>
                <a:spcPts val="0"/>
              </a:spcBef>
              <a:spcAft>
                <a:spcPts val="0"/>
              </a:spcAft>
              <a:buNone/>
            </a:pPr>
            <a:endParaRPr sz="1150">
              <a:solidFill>
                <a:srgbClr val="1D1C1D"/>
              </a:solidFill>
            </a:endParaRPr>
          </a:p>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Cerca de 6 millones de entradas durante 17 meses</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1 GB de información</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Datos difíciles de identificar, poco amigables</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Información dispersa y sin respuestas específicas</a:t>
            </a:r>
            <a:endParaRPr sz="1650">
              <a:solidFill>
                <a:srgbClr val="1D1C1D"/>
              </a:solidFill>
            </a:endParaRPr>
          </a:p>
          <a:p>
            <a:pPr marL="457200" lvl="0" indent="0" algn="l" rtl="0">
              <a:spcBef>
                <a:spcPts val="0"/>
              </a:spcBef>
              <a:spcAft>
                <a:spcPts val="0"/>
              </a:spcAft>
              <a:buNone/>
            </a:pPr>
            <a:endParaRPr sz="1650">
              <a:solidFill>
                <a:srgbClr val="1D1C1D"/>
              </a:solidFill>
            </a:endParaRPr>
          </a:p>
        </p:txBody>
      </p:sp>
      <p:sp>
        <p:nvSpPr>
          <p:cNvPr id="62" name="Google Shape;62;p14"/>
          <p:cNvSpPr txBox="1"/>
          <p:nvPr/>
        </p:nvSpPr>
        <p:spPr>
          <a:xfrm>
            <a:off x="311700" y="1152475"/>
            <a:ext cx="16200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t>dataset sociodemográfico</a:t>
            </a:r>
            <a:endParaRPr/>
          </a:p>
        </p:txBody>
      </p:sp>
      <p:sp>
        <p:nvSpPr>
          <p:cNvPr id="63" name="Google Shape;63;p14"/>
          <p:cNvSpPr txBox="1"/>
          <p:nvPr/>
        </p:nvSpPr>
        <p:spPr>
          <a:xfrm>
            <a:off x="4854750" y="1152475"/>
            <a:ext cx="16200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t>dataset </a:t>
            </a:r>
            <a:endParaRPr/>
          </a:p>
          <a:p>
            <a:pPr marL="0" lvl="0" indent="0" algn="l" rtl="0">
              <a:spcBef>
                <a:spcPts val="0"/>
              </a:spcBef>
              <a:spcAft>
                <a:spcPts val="0"/>
              </a:spcAft>
              <a:buNone/>
            </a:pPr>
            <a:r>
              <a:rPr lang="es"/>
              <a:t>productos</a:t>
            </a:r>
            <a:endParaRPr/>
          </a:p>
        </p:txBody>
      </p:sp>
      <p:sp>
        <p:nvSpPr>
          <p:cNvPr id="64" name="Google Shape;64;p14"/>
          <p:cNvSpPr txBox="1"/>
          <p:nvPr/>
        </p:nvSpPr>
        <p:spPr>
          <a:xfrm>
            <a:off x="2543575" y="1152475"/>
            <a:ext cx="16200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t>dataset </a:t>
            </a:r>
            <a:endParaRPr/>
          </a:p>
          <a:p>
            <a:pPr marL="0" lvl="0" indent="0" algn="l" rtl="0">
              <a:spcBef>
                <a:spcPts val="0"/>
              </a:spcBef>
              <a:spcAft>
                <a:spcPts val="0"/>
              </a:spcAft>
              <a:buNone/>
            </a:pPr>
            <a:r>
              <a:rPr lang="es"/>
              <a:t>comercial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ANÁLISIS: Aproximación al problema</a:t>
            </a:r>
            <a:endParaRPr/>
          </a:p>
        </p:txBody>
      </p:sp>
      <p:sp>
        <p:nvSpPr>
          <p:cNvPr id="70" name="Google Shape;70;p15"/>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Trabajamos generando datasets pequeños más manejables, lo que nos permite seguir trabajando con prácticamente todos los datos *</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Limpiamos los datasets de nulos, con una estrategia de sustitución por valores neutros como ‘0’ , ‘Desconocido’ u ‘Otros’ </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Identificamos los datos y los hacemos más amigables, como por ejemplo cruzando los datos de “región” con los códigos de provincia del INE para obtener la Comunidad Autónoma</a:t>
            </a: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Generamos nuevas variables que concreten la información, como la antigüedad, el total de productos o el comportamiento (</a:t>
            </a:r>
            <a:r>
              <a:rPr lang="es" sz="1650" i="1">
                <a:solidFill>
                  <a:srgbClr val="1D1C1D"/>
                </a:solidFill>
              </a:rPr>
              <a:t>status</a:t>
            </a:r>
            <a:r>
              <a:rPr lang="es" sz="1650">
                <a:solidFill>
                  <a:srgbClr val="1D1C1D"/>
                </a:solidFill>
              </a:rPr>
              <a:t>) del cliente</a:t>
            </a:r>
            <a:endParaRPr sz="1650">
              <a:solidFill>
                <a:srgbClr val="1D1C1D"/>
              </a:solidFill>
            </a:endParaRPr>
          </a:p>
          <a:p>
            <a:pPr marL="0" lvl="0" indent="0" algn="l" rtl="0">
              <a:spcBef>
                <a:spcPts val="0"/>
              </a:spcBef>
              <a:spcAft>
                <a:spcPts val="0"/>
              </a:spcAft>
              <a:buNone/>
            </a:pPr>
            <a:endParaRPr sz="1650">
              <a:solidFill>
                <a:srgbClr val="1D1C1D"/>
              </a:solidFill>
            </a:endParaRPr>
          </a:p>
          <a:p>
            <a:pPr marL="0" lvl="0" indent="0" algn="l" rtl="0">
              <a:spcBef>
                <a:spcPts val="0"/>
              </a:spcBef>
              <a:spcAft>
                <a:spcPts val="0"/>
              </a:spcAft>
              <a:buNone/>
            </a:pPr>
            <a:r>
              <a:rPr lang="es" sz="1450" i="1">
                <a:solidFill>
                  <a:srgbClr val="1D1C1D"/>
                </a:solidFill>
              </a:rPr>
              <a:t>* Detectamos que hay clientes fallecidos y activos a la vez. Esto puede deberse a un error en el registro de la información o haber un posible fraude. Apenas nos afecta ya que sólo se utilizó este campo para medir su evolución, eliminándose los clientes “fallecidos” a la hora de elaborar perfiles o predicciones y aún así trabajando con más de 5,9 millones de registros</a:t>
            </a:r>
            <a:endParaRPr sz="1450" i="1">
              <a:solidFill>
                <a:srgbClr val="1D1C1D"/>
              </a:solidFill>
            </a:endParaRPr>
          </a:p>
          <a:p>
            <a:pPr marL="457200" lvl="0" indent="0" algn="l" rtl="0">
              <a:spcBef>
                <a:spcPts val="0"/>
              </a:spcBef>
              <a:spcAft>
                <a:spcPts val="0"/>
              </a:spcAft>
              <a:buNone/>
            </a:pPr>
            <a:endParaRPr sz="1650">
              <a:solidFill>
                <a:srgbClr val="1D1C1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ANÁLISIS: Resultado</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2286000" lvl="0" indent="0" algn="l" rtl="0">
              <a:spcBef>
                <a:spcPts val="0"/>
              </a:spcBef>
              <a:spcAft>
                <a:spcPts val="0"/>
              </a:spcAft>
              <a:buNone/>
            </a:pPr>
            <a:r>
              <a:rPr lang="es" sz="2150">
                <a:solidFill>
                  <a:srgbClr val="1D1C1D"/>
                </a:solidFill>
              </a:rPr>
              <a:t> </a:t>
            </a:r>
            <a:endParaRPr sz="2150">
              <a:solidFill>
                <a:srgbClr val="1D1C1D"/>
              </a:solidFill>
            </a:endParaRPr>
          </a:p>
          <a:p>
            <a:pPr marL="2286000" lvl="0" indent="0" algn="l" rtl="0">
              <a:spcBef>
                <a:spcPts val="0"/>
              </a:spcBef>
              <a:spcAft>
                <a:spcPts val="0"/>
              </a:spcAft>
              <a:buNone/>
            </a:pPr>
            <a:r>
              <a:rPr lang="es" sz="2150">
                <a:solidFill>
                  <a:srgbClr val="1D1C1D"/>
                </a:solidFill>
              </a:rPr>
              <a:t> </a:t>
            </a:r>
            <a:r>
              <a:rPr lang="es" sz="2350">
                <a:solidFill>
                  <a:srgbClr val="1D1C1D"/>
                </a:solidFill>
              </a:rPr>
              <a:t>+						  +  					</a:t>
            </a:r>
            <a:endParaRPr sz="2350">
              <a:solidFill>
                <a:srgbClr val="1D1C1D"/>
              </a:solidFill>
            </a:endParaRPr>
          </a:p>
          <a:p>
            <a:pPr marL="0" lvl="0" indent="0" algn="l" rtl="0">
              <a:spcBef>
                <a:spcPts val="0"/>
              </a:spcBef>
              <a:spcAft>
                <a:spcPts val="0"/>
              </a:spcAft>
              <a:buNone/>
            </a:pPr>
            <a:endParaRPr sz="2350">
              <a:solidFill>
                <a:srgbClr val="1D1C1D"/>
              </a:solidFill>
            </a:endParaRPr>
          </a:p>
          <a:p>
            <a:pPr marL="0" lvl="0" indent="0" algn="l" rtl="0">
              <a:spcBef>
                <a:spcPts val="0"/>
              </a:spcBef>
              <a:spcAft>
                <a:spcPts val="0"/>
              </a:spcAft>
              <a:buNone/>
            </a:pPr>
            <a:endParaRPr sz="2350">
              <a:solidFill>
                <a:srgbClr val="1D1C1D"/>
              </a:solidFill>
            </a:endParaRPr>
          </a:p>
          <a:p>
            <a:pPr marL="0" lvl="0" indent="0" algn="l" rtl="0">
              <a:spcBef>
                <a:spcPts val="0"/>
              </a:spcBef>
              <a:spcAft>
                <a:spcPts val="0"/>
              </a:spcAft>
              <a:buNone/>
            </a:pPr>
            <a:endParaRPr sz="2350">
              <a:solidFill>
                <a:srgbClr val="1D1C1D"/>
              </a:solidFill>
            </a:endParaRPr>
          </a:p>
          <a:p>
            <a:pPr marL="0" lvl="0" indent="0" algn="l" rtl="0">
              <a:spcBef>
                <a:spcPts val="0"/>
              </a:spcBef>
              <a:spcAft>
                <a:spcPts val="0"/>
              </a:spcAft>
              <a:buNone/>
            </a:pPr>
            <a:r>
              <a:rPr lang="es" sz="2350">
                <a:solidFill>
                  <a:srgbClr val="1D1C1D"/>
                </a:solidFill>
              </a:rPr>
              <a:t>+</a:t>
            </a:r>
            <a:endParaRPr sz="2350">
              <a:solidFill>
                <a:srgbClr val="1D1C1D"/>
              </a:solidFill>
            </a:endParaRPr>
          </a:p>
          <a:p>
            <a:pPr marL="0" lvl="0" indent="0" algn="l" rtl="0">
              <a:spcBef>
                <a:spcPts val="0"/>
              </a:spcBef>
              <a:spcAft>
                <a:spcPts val="0"/>
              </a:spcAft>
              <a:buNone/>
            </a:pPr>
            <a:endParaRPr sz="1150">
              <a:solidFill>
                <a:srgbClr val="1D1C1D"/>
              </a:solidFill>
            </a:endParaRPr>
          </a:p>
          <a:p>
            <a:pPr marL="0" lvl="0" indent="0" algn="l" rtl="0">
              <a:spcBef>
                <a:spcPts val="0"/>
              </a:spcBef>
              <a:spcAft>
                <a:spcPts val="0"/>
              </a:spcAft>
              <a:buNone/>
            </a:pPr>
            <a:endParaRPr sz="1150">
              <a:solidFill>
                <a:srgbClr val="1D1C1D"/>
              </a:solidFill>
            </a:endParaRPr>
          </a:p>
          <a:p>
            <a:pPr marL="0" lvl="0" indent="0" algn="l" rtl="0">
              <a:spcBef>
                <a:spcPts val="0"/>
              </a:spcBef>
              <a:spcAft>
                <a:spcPts val="0"/>
              </a:spcAft>
              <a:buNone/>
            </a:pPr>
            <a:endParaRPr sz="1150">
              <a:solidFill>
                <a:srgbClr val="1D1C1D"/>
              </a:solidFill>
            </a:endParaRPr>
          </a:p>
          <a:p>
            <a:pPr marL="0" lvl="0" indent="0" algn="l" rtl="0">
              <a:spcBef>
                <a:spcPts val="0"/>
              </a:spcBef>
              <a:spcAft>
                <a:spcPts val="0"/>
              </a:spcAft>
              <a:buNone/>
            </a:pPr>
            <a:endParaRPr sz="2050">
              <a:solidFill>
                <a:srgbClr val="1D1C1D"/>
              </a:solidFill>
            </a:endParaRPr>
          </a:p>
          <a:p>
            <a:pPr marL="457200" lvl="0" indent="-319722" algn="l" rtl="0">
              <a:spcBef>
                <a:spcPts val="0"/>
              </a:spcBef>
              <a:spcAft>
                <a:spcPts val="0"/>
              </a:spcAft>
              <a:buClr>
                <a:srgbClr val="1D1C1D"/>
              </a:buClr>
              <a:buSzPct val="100000"/>
              <a:buChar char="-"/>
            </a:pPr>
            <a:r>
              <a:rPr lang="es" sz="2050">
                <a:solidFill>
                  <a:srgbClr val="1D1C1D"/>
                </a:solidFill>
              </a:rPr>
              <a:t>Datos más entendibles y amigables</a:t>
            </a:r>
            <a:endParaRPr sz="2050">
              <a:solidFill>
                <a:srgbClr val="1D1C1D"/>
              </a:solidFill>
            </a:endParaRPr>
          </a:p>
          <a:p>
            <a:pPr marL="457200" lvl="0" indent="-319722" algn="l" rtl="0">
              <a:spcBef>
                <a:spcPts val="0"/>
              </a:spcBef>
              <a:spcAft>
                <a:spcPts val="0"/>
              </a:spcAft>
              <a:buClr>
                <a:srgbClr val="1D1C1D"/>
              </a:buClr>
              <a:buSzPct val="100000"/>
              <a:buChar char="-"/>
            </a:pPr>
            <a:r>
              <a:rPr lang="es" sz="2050">
                <a:solidFill>
                  <a:srgbClr val="1D1C1D"/>
                </a:solidFill>
              </a:rPr>
              <a:t>Información concreta que proporciona respuestas</a:t>
            </a:r>
            <a:endParaRPr sz="2050">
              <a:solidFill>
                <a:srgbClr val="1D1C1D"/>
              </a:solidFill>
            </a:endParaRPr>
          </a:p>
          <a:p>
            <a:pPr marL="457200" lvl="0" indent="-319722" algn="l" rtl="0">
              <a:spcBef>
                <a:spcPts val="0"/>
              </a:spcBef>
              <a:spcAft>
                <a:spcPts val="0"/>
              </a:spcAft>
              <a:buClr>
                <a:srgbClr val="1D1C1D"/>
              </a:buClr>
              <a:buSzPct val="100000"/>
              <a:buChar char="-"/>
            </a:pPr>
            <a:r>
              <a:rPr lang="es" sz="2050">
                <a:solidFill>
                  <a:srgbClr val="1D1C1D"/>
                </a:solidFill>
              </a:rPr>
              <a:t>Dashboard en “powerBI” para visualizar rápida y cómodamente la información obtenida y filtrarla según necesidad</a:t>
            </a:r>
            <a:endParaRPr sz="2050">
              <a:solidFill>
                <a:srgbClr val="1D1C1D"/>
              </a:solidFill>
            </a:endParaRPr>
          </a:p>
          <a:p>
            <a:pPr marL="457200" lvl="0" indent="0" algn="l" rtl="0">
              <a:spcBef>
                <a:spcPts val="0"/>
              </a:spcBef>
              <a:spcAft>
                <a:spcPts val="0"/>
              </a:spcAft>
              <a:buNone/>
            </a:pPr>
            <a:endParaRPr sz="2050">
              <a:solidFill>
                <a:srgbClr val="1D1C1D"/>
              </a:solidFill>
            </a:endParaRPr>
          </a:p>
        </p:txBody>
      </p:sp>
      <p:sp>
        <p:nvSpPr>
          <p:cNvPr id="77" name="Google Shape;77;p16"/>
          <p:cNvSpPr txBox="1"/>
          <p:nvPr/>
        </p:nvSpPr>
        <p:spPr>
          <a:xfrm>
            <a:off x="311700" y="1152475"/>
            <a:ext cx="24096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t>datasets sociodemográficos</a:t>
            </a:r>
            <a:endParaRPr sz="1200"/>
          </a:p>
          <a:p>
            <a:pPr marL="0" lvl="0" indent="0" algn="l" rtl="0">
              <a:spcBef>
                <a:spcPts val="0"/>
              </a:spcBef>
              <a:spcAft>
                <a:spcPts val="0"/>
              </a:spcAft>
              <a:buNone/>
            </a:pPr>
            <a:r>
              <a:rPr lang="es" sz="1200"/>
              <a:t>general SD1</a:t>
            </a:r>
            <a:endParaRPr sz="1200"/>
          </a:p>
          <a:p>
            <a:pPr marL="0" lvl="0" indent="0" algn="l" rtl="0">
              <a:spcBef>
                <a:spcPts val="0"/>
              </a:spcBef>
              <a:spcAft>
                <a:spcPts val="0"/>
              </a:spcAft>
              <a:buNone/>
            </a:pPr>
            <a:r>
              <a:rPr lang="es" sz="1200"/>
              <a:t>actual SD1_UR</a:t>
            </a:r>
            <a:endParaRPr sz="1200"/>
          </a:p>
          <a:p>
            <a:pPr marL="0" lvl="0" indent="0" algn="l" rtl="0">
              <a:spcBef>
                <a:spcPts val="0"/>
              </a:spcBef>
              <a:spcAft>
                <a:spcPts val="0"/>
              </a:spcAft>
              <a:buNone/>
            </a:pPr>
            <a:r>
              <a:rPr lang="es" sz="1200"/>
              <a:t>evolutivo SD1_EVO</a:t>
            </a:r>
            <a:endParaRPr sz="1200"/>
          </a:p>
        </p:txBody>
      </p:sp>
      <p:sp>
        <p:nvSpPr>
          <p:cNvPr id="78" name="Google Shape;78;p16"/>
          <p:cNvSpPr txBox="1"/>
          <p:nvPr/>
        </p:nvSpPr>
        <p:spPr>
          <a:xfrm>
            <a:off x="2967875" y="1152475"/>
            <a:ext cx="2563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t>dataset comerciales (cartera)</a:t>
            </a:r>
            <a:endParaRPr sz="1200"/>
          </a:p>
          <a:p>
            <a:pPr marL="0" lvl="0" indent="0" algn="l" rtl="0">
              <a:spcBef>
                <a:spcPts val="0"/>
              </a:spcBef>
              <a:spcAft>
                <a:spcPts val="0"/>
              </a:spcAft>
              <a:buNone/>
            </a:pPr>
            <a:r>
              <a:rPr lang="es" sz="1200"/>
              <a:t>general C1</a:t>
            </a:r>
            <a:endParaRPr sz="1200"/>
          </a:p>
          <a:p>
            <a:pPr marL="0" lvl="0" indent="0" algn="l" rtl="0">
              <a:spcBef>
                <a:spcPts val="0"/>
              </a:spcBef>
              <a:spcAft>
                <a:spcPts val="0"/>
              </a:spcAft>
              <a:buNone/>
            </a:pPr>
            <a:r>
              <a:rPr lang="es" sz="1200"/>
              <a:t>actual C1_UR</a:t>
            </a:r>
            <a:endParaRPr sz="1200"/>
          </a:p>
          <a:p>
            <a:pPr marL="0" lvl="0" indent="0" algn="l" rtl="0">
              <a:spcBef>
                <a:spcPts val="0"/>
              </a:spcBef>
              <a:spcAft>
                <a:spcPts val="0"/>
              </a:spcAft>
              <a:buNone/>
            </a:pPr>
            <a:r>
              <a:rPr lang="es" sz="1200"/>
              <a:t>evolutivo C1_EVO</a:t>
            </a:r>
            <a:endParaRPr sz="1200"/>
          </a:p>
        </p:txBody>
      </p:sp>
      <p:sp>
        <p:nvSpPr>
          <p:cNvPr id="79" name="Google Shape;79;p16"/>
          <p:cNvSpPr txBox="1"/>
          <p:nvPr/>
        </p:nvSpPr>
        <p:spPr>
          <a:xfrm>
            <a:off x="5777650" y="1152475"/>
            <a:ext cx="2563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t>dataset comerciales (ventas)</a:t>
            </a:r>
            <a:endParaRPr sz="1200"/>
          </a:p>
          <a:p>
            <a:pPr marL="0" lvl="0" indent="0" algn="l" rtl="0">
              <a:spcBef>
                <a:spcPts val="0"/>
              </a:spcBef>
              <a:spcAft>
                <a:spcPts val="0"/>
              </a:spcAft>
              <a:buNone/>
            </a:pPr>
            <a:r>
              <a:rPr lang="es" sz="1200"/>
              <a:t>productos P1</a:t>
            </a:r>
            <a:endParaRPr sz="1200"/>
          </a:p>
          <a:p>
            <a:pPr marL="0" lvl="0" indent="0" algn="l" rtl="0">
              <a:spcBef>
                <a:spcPts val="0"/>
              </a:spcBef>
              <a:spcAft>
                <a:spcPts val="0"/>
              </a:spcAft>
              <a:buNone/>
            </a:pPr>
            <a:r>
              <a:rPr lang="es" sz="1200"/>
              <a:t>ventas V1</a:t>
            </a:r>
            <a:endParaRPr sz="1200"/>
          </a:p>
          <a:p>
            <a:pPr marL="0" lvl="0" indent="0" algn="l" rtl="0">
              <a:spcBef>
                <a:spcPts val="0"/>
              </a:spcBef>
              <a:spcAft>
                <a:spcPts val="0"/>
              </a:spcAft>
              <a:buNone/>
            </a:pPr>
            <a:r>
              <a:rPr lang="es" sz="1200"/>
              <a:t>evolutivo P_EVO</a:t>
            </a:r>
            <a:endParaRPr sz="1200"/>
          </a:p>
        </p:txBody>
      </p:sp>
      <p:sp>
        <p:nvSpPr>
          <p:cNvPr id="80" name="Google Shape;80;p16"/>
          <p:cNvSpPr txBox="1"/>
          <p:nvPr/>
        </p:nvSpPr>
        <p:spPr>
          <a:xfrm>
            <a:off x="602650" y="2210625"/>
            <a:ext cx="77382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200"/>
              <a:t>Informes concretos para preguntas específicas:</a:t>
            </a:r>
            <a:endParaRPr sz="1200"/>
          </a:p>
          <a:p>
            <a:pPr marL="0" lvl="0" indent="0" algn="l" rtl="0">
              <a:lnSpc>
                <a:spcPct val="100000"/>
              </a:lnSpc>
              <a:spcBef>
                <a:spcPts val="0"/>
              </a:spcBef>
              <a:spcAft>
                <a:spcPts val="0"/>
              </a:spcAft>
              <a:buNone/>
            </a:pPr>
            <a:r>
              <a:rPr lang="es" sz="1200">
                <a:solidFill>
                  <a:schemeClr val="dk1"/>
                </a:solidFill>
                <a:highlight>
                  <a:srgbClr val="FFFFFE"/>
                </a:highlight>
              </a:rPr>
              <a:t>Informe 1: Ventas, Anulaciones, Resultado y Acumulado, por mes</a:t>
            </a:r>
            <a:endParaRPr sz="1200">
              <a:solidFill>
                <a:schemeClr val="dk1"/>
              </a:solidFill>
              <a:highlight>
                <a:srgbClr val="FFFFFE"/>
              </a:highlight>
            </a:endParaRPr>
          </a:p>
          <a:p>
            <a:pPr marL="0" lvl="0" indent="0" algn="l" rtl="0">
              <a:lnSpc>
                <a:spcPct val="100000"/>
              </a:lnSpc>
              <a:spcBef>
                <a:spcPts val="0"/>
              </a:spcBef>
              <a:spcAft>
                <a:spcPts val="0"/>
              </a:spcAft>
              <a:buNone/>
            </a:pPr>
            <a:r>
              <a:rPr lang="es" sz="1200">
                <a:solidFill>
                  <a:schemeClr val="dk1"/>
                </a:solidFill>
                <a:highlight>
                  <a:srgbClr val="FFFFFE"/>
                </a:highlight>
              </a:rPr>
              <a:t>Informe 2: Lo mismo pero agrupado por status de cliente para saber qué tipo de clientes compran o anulan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ANÁLISIS: Algunos datos</a:t>
            </a:r>
            <a:endParaRPr/>
          </a:p>
        </p:txBody>
      </p:sp>
      <p:sp>
        <p:nvSpPr>
          <p:cNvPr id="86" name="Google Shape;86;p17"/>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En este año y medio hemos tenido un acumulado de 456.373 usuarios distintos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En el primer mes (partición) el numero de usuarios fue de 239.446</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En el último mes (partición) el número de usuarios ha sido de 442.909</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La media de edad es joven, entre 20 y 30 años, con salarios muy dispares, casi en su totalidad de España y repartidos casi por igual entre hombres y mujeres. Lo habitual es que tengan uno o ningún producto</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Hay una relación bastante directa entre comunidades más pobladas y mayor número de clientes, por lo que no hay una penetración mayor según región</a:t>
            </a:r>
            <a:endParaRPr sz="1650">
              <a:solidFill>
                <a:srgbClr val="1D1C1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SEGMENTACIÓN: Aproximación al problema</a:t>
            </a:r>
            <a:endParaRPr/>
          </a:p>
        </p:txBody>
      </p:sp>
      <p:sp>
        <p:nvSpPr>
          <p:cNvPr id="92" name="Google Shape;92;p18"/>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Preparamos un dataset con todos los datos pero únicamente con los registros del último mes, los más actuales. Son 442.909 usuarios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Utilizamos el algoritmo Kmeans para experimentar de forma iterativa con múltiples combinaciones de variables y evaluarlas con la curva del hombro (elbow curve)</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Una vez encontrada la combinación que nos genera 6 grupos suficientemente diferenciados, entrenamos el modelo</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Analizamos el resultado y definimos esos grupos</a:t>
            </a:r>
            <a:endParaRPr sz="1650">
              <a:solidFill>
                <a:srgbClr val="1D1C1D"/>
              </a:solidFill>
            </a:endParaRPr>
          </a:p>
          <a:p>
            <a:pPr marL="914400" lvl="0" indent="0" algn="l" rtl="0">
              <a:spcBef>
                <a:spcPts val="0"/>
              </a:spcBef>
              <a:spcAft>
                <a:spcPts val="0"/>
              </a:spcAft>
              <a:buNone/>
            </a:pPr>
            <a:endParaRPr sz="1650">
              <a:solidFill>
                <a:srgbClr val="1D1C1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SEGMENTACIÓN: Resultado</a:t>
            </a:r>
            <a:endParaRPr/>
          </a:p>
        </p:txBody>
      </p:sp>
      <p:sp>
        <p:nvSpPr>
          <p:cNvPr id="98" name="Google Shape;98;p19"/>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Hemos obtenido 6 grupos o clusters distintos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Estos grupos pueden agruparse por parejas cuya diferencia es el sexo</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Comercialmente cada pareja es muy distinta, es útil para tomar decisiones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Los grupos que llamamos TOP, son mayoritariamente del segmento “particulares” y el resto del segmento “universitarios”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a:p>
            <a:pPr marL="914400" lvl="0" indent="0" algn="l" rtl="0">
              <a:spcBef>
                <a:spcPts val="0"/>
              </a:spcBef>
              <a:spcAft>
                <a:spcPts val="0"/>
              </a:spcAft>
              <a:buNone/>
            </a:pPr>
            <a:endParaRPr sz="1650">
              <a:solidFill>
                <a:srgbClr val="1D1C1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RECOMENDACIÓN: Aproximación al problema</a:t>
            </a:r>
            <a:endParaRPr/>
          </a:p>
        </p:txBody>
      </p:sp>
      <p:sp>
        <p:nvSpPr>
          <p:cNvPr id="104" name="Google Shape;104;p20"/>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Preparamos un dataset con todos los datos, separando el último para evaluar el modelo y el resto para desarrollarlo. </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Evaluamos tres tipos de algoritmo distintos (</a:t>
            </a:r>
            <a:r>
              <a:rPr lang="es" sz="1650" i="1">
                <a:solidFill>
                  <a:srgbClr val="1D1C1D"/>
                </a:solidFill>
              </a:rPr>
              <a:t>decision tree, random forest y xgboost</a:t>
            </a:r>
            <a:r>
              <a:rPr lang="es" sz="1650">
                <a:solidFill>
                  <a:srgbClr val="1D1C1D"/>
                </a:solidFill>
              </a:rPr>
              <a:t>) mediante el gráfico de ROC y la puntuación de AUC (área bajo la curva)</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Concluimos que el mejor resultado lo obtendremos con un </a:t>
            </a:r>
            <a:r>
              <a:rPr lang="es" sz="1650" i="1">
                <a:solidFill>
                  <a:srgbClr val="1D1C1D"/>
                </a:solidFill>
              </a:rPr>
              <a:t>random forest</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Entrenamos el modelo para cada producto excepto las cuentas EM++ (cuyo valor es 0 siempre) para un total de 14 entrenamientos</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Lo utilizamos para predecir la probabilidad de compra de cada producto para cada cliente</a:t>
            </a:r>
            <a:endParaRPr sz="1650">
              <a:solidFill>
                <a:srgbClr val="1D1C1D"/>
              </a:solidFill>
            </a:endParaRPr>
          </a:p>
          <a:p>
            <a:pPr marL="914400" lvl="0" indent="0" algn="l" rtl="0">
              <a:spcBef>
                <a:spcPts val="0"/>
              </a:spcBef>
              <a:spcAft>
                <a:spcPts val="0"/>
              </a:spcAft>
              <a:buNone/>
            </a:pPr>
            <a:endParaRPr sz="1650">
              <a:solidFill>
                <a:srgbClr val="1D1C1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RECOMENDACIÓN: Resultado</a:t>
            </a:r>
            <a:endParaRPr/>
          </a:p>
        </p:txBody>
      </p:sp>
      <p:sp>
        <p:nvSpPr>
          <p:cNvPr id="110" name="Google Shape;110;p21"/>
          <p:cNvSpPr txBox="1">
            <a:spLocks noGrp="1"/>
          </p:cNvSpPr>
          <p:nvPr>
            <p:ph type="body" idx="1"/>
          </p:nvPr>
        </p:nvSpPr>
        <p:spPr>
          <a:xfrm>
            <a:off x="311700" y="1152475"/>
            <a:ext cx="8520600" cy="3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Cruzando la probabilidad con la comisión por el producto, obtenemos el resultado esperado por producto para cada cliente </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Generamos un dataset con los datos de los clientes al que añadimos para cada cliente el producto con mayor retorno esperado y el valor de ese retorno</a:t>
            </a:r>
            <a:endParaRPr sz="1650">
              <a:solidFill>
                <a:srgbClr val="1D1C1D"/>
              </a:solidFill>
            </a:endParaRPr>
          </a:p>
          <a:p>
            <a:pPr marL="914400" lvl="0" indent="0" algn="l" rtl="0">
              <a:spcBef>
                <a:spcPts val="0"/>
              </a:spcBef>
              <a:spcAft>
                <a:spcPts val="0"/>
              </a:spcAft>
              <a:buNone/>
            </a:pPr>
            <a:endParaRPr sz="1650">
              <a:solidFill>
                <a:srgbClr val="1D1C1D"/>
              </a:solidFill>
            </a:endParaRPr>
          </a:p>
          <a:p>
            <a:pPr marL="457200" lvl="0" indent="-333375" algn="l" rtl="0">
              <a:spcBef>
                <a:spcPts val="0"/>
              </a:spcBef>
              <a:spcAft>
                <a:spcPts val="0"/>
              </a:spcAft>
              <a:buClr>
                <a:srgbClr val="1D1C1D"/>
              </a:buClr>
              <a:buSzPts val="1650"/>
              <a:buChar char="-"/>
            </a:pPr>
            <a:r>
              <a:rPr lang="es" sz="1650">
                <a:solidFill>
                  <a:srgbClr val="1D1C1D"/>
                </a:solidFill>
              </a:rPr>
              <a:t>Puesto que la campaña se dirigirá sólo a 10.000 clientes, seleccionamos los 10.000 con mayor retorno esperado y generamos un dataset con esta selección</a:t>
            </a:r>
            <a:endParaRPr sz="1650">
              <a:solidFill>
                <a:srgbClr val="1D1C1D"/>
              </a:solidFill>
            </a:endParaRPr>
          </a:p>
          <a:p>
            <a:pPr marL="914400" lvl="0" indent="0" algn="l" rtl="0">
              <a:spcBef>
                <a:spcPts val="0"/>
              </a:spcBef>
              <a:spcAft>
                <a:spcPts val="0"/>
              </a:spcAft>
              <a:buNone/>
            </a:pPr>
            <a:endParaRPr sz="1650">
              <a:solidFill>
                <a:srgbClr val="1D1C1D"/>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1182</Words>
  <Application>Microsoft Office PowerPoint</Application>
  <PresentationFormat>Presentación en pantalla (16:9)</PresentationFormat>
  <Paragraphs>152</Paragraphs>
  <Slides>16</Slides>
  <Notes>16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Roboto</vt:lpstr>
      <vt:lpstr>Arial</vt:lpstr>
      <vt:lpstr>Simple Light</vt:lpstr>
      <vt:lpstr>Presentación de PowerPoint</vt:lpstr>
      <vt:lpstr>ANÁLISIS: Situación inicial</vt:lpstr>
      <vt:lpstr>ANÁLISIS: Aproximación al problema</vt:lpstr>
      <vt:lpstr>ANÁLISIS: Resultado</vt:lpstr>
      <vt:lpstr>ANÁLISIS: Algunos datos</vt:lpstr>
      <vt:lpstr>SEGMENTACIÓN: Aproximación al problema</vt:lpstr>
      <vt:lpstr>SEGMENTACIÓN: Resultado</vt:lpstr>
      <vt:lpstr>RECOMENDACIÓN: Aproximación al problema</vt:lpstr>
      <vt:lpstr>RECOMENDACIÓN: Resultado</vt:lpstr>
      <vt:lpstr>PERSONALIZACIÓN</vt:lpstr>
      <vt:lpstr>PERSONALIZACIÓN: Grupos para creatividades</vt:lpstr>
      <vt:lpstr>PERSONALIZACIÓN: Creatividad 1 (etiquetas 0 y 3)</vt:lpstr>
      <vt:lpstr>PERSONALIZACIÓN: Creatividad 2 (etiquetas 1 y 4)</vt:lpstr>
      <vt:lpstr>PERSONALIZACIÓN: Creatividad 3 (etiqueta 2)</vt:lpstr>
      <vt:lpstr>SEGUIMIENTO</vt:lpstr>
      <vt:lpstr>SEGUIMIENTO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Cuenta Microsoft</cp:lastModifiedBy>
  <cp:revision>1</cp:revision>
  <dcterms:modified xsi:type="dcterms:W3CDTF">2023-04-06T01:01:21Z</dcterms:modified>
</cp:coreProperties>
</file>